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824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5E98"/>
    <a:srgbClr val="55AE4A"/>
    <a:srgbClr val="7DC3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59"/>
    <p:restoredTop sz="94595"/>
  </p:normalViewPr>
  <p:slideViewPr>
    <p:cSldViewPr snapToGrid="0" snapToObjects="1">
      <p:cViewPr varScale="1">
        <p:scale>
          <a:sx n="12" d="100"/>
          <a:sy n="12" d="100"/>
        </p:scale>
        <p:origin x="2414" y="130"/>
      </p:cViewPr>
      <p:guideLst>
        <p:guide orient="horz" pos="13824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9169894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800" b="0" i="0" u="none" strike="noStrike" cap="none" dirty="0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2052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5" cy="94084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79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8" y="16778673"/>
            <a:ext cx="37450057" cy="74068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7" cy="221063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7" cy="296275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7"/>
            <a:ext cx="19751276" cy="36262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7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2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3" y="1748116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6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001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921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71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17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3" y="9184339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2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2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7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7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3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1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8" cy="87159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8" cy="96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ounded Rectangle 50"/>
          <p:cNvSpPr/>
          <p:nvPr/>
        </p:nvSpPr>
        <p:spPr>
          <a:xfrm>
            <a:off x="21901280" y="32848502"/>
            <a:ext cx="9784025" cy="6901612"/>
          </a:xfrm>
          <a:prstGeom prst="roundRect">
            <a:avLst/>
          </a:prstGeom>
          <a:solidFill>
            <a:srgbClr val="55A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35E98"/>
              </a:solidFill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1583763" y="13019762"/>
            <a:ext cx="29872350" cy="8944783"/>
          </a:xfrm>
          <a:prstGeom prst="round2DiagRect">
            <a:avLst/>
          </a:prstGeom>
          <a:solidFill>
            <a:srgbClr val="55AE4A">
              <a:alpha val="3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1817" y="13114529"/>
            <a:ext cx="10058400" cy="46766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9" name="Shape 89"/>
          <p:cNvSpPr txBox="1"/>
          <p:nvPr/>
        </p:nvSpPr>
        <p:spPr>
          <a:xfrm>
            <a:off x="8954644" y="2116177"/>
            <a:ext cx="15357300" cy="965318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imes New Roman"/>
              <a:buNone/>
            </a:pPr>
            <a:r>
              <a:rPr lang="en-US" sz="6000" b="1">
                <a:solidFill>
                  <a:srgbClr val="235E9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IDS 4894, 2017, Summer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6636600" y="2316744"/>
            <a:ext cx="19797600" cy="2452800"/>
          </a:xfrm>
          <a:prstGeom prst="rect">
            <a:avLst/>
          </a:prstGeom>
          <a:noFill/>
          <a:ln>
            <a:noFill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4800" b="1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Apps, Arts and Issues: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4800" b="1" i="0" u="none" strike="noStrike" cap="none" dirty="0" err="1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APPlying</a:t>
            </a:r>
            <a:r>
              <a:rPr lang="en-US" sz="4800" b="1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 the Arts to Digital Communication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i="0" u="none" strike="noStrike" cap="none" dirty="0">
                <a:solidFill>
                  <a:srgbClr val="235E98"/>
                </a:solidFill>
                <a:latin typeface="Arial"/>
                <a:ea typeface="Arial"/>
                <a:cs typeface="Arial"/>
                <a:sym typeface="Arial"/>
              </a:rPr>
              <a:t>Student:</a:t>
            </a:r>
            <a:r>
              <a:rPr lang="en-US" sz="3500" b="1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>
                <a:solidFill>
                  <a:srgbClr val="55AE4A"/>
                </a:solidFill>
              </a:rPr>
              <a:t>Claudia Gourdet</a:t>
            </a:r>
            <a:r>
              <a:rPr lang="en-US" sz="3500" b="0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, Florida International University</a:t>
            </a:r>
          </a:p>
          <a:p>
            <a:pPr lvl="0" algn="ctr">
              <a:buClr>
                <a:srgbClr val="3333CC"/>
              </a:buClr>
              <a:buSzPct val="25000"/>
            </a:pPr>
            <a:r>
              <a:rPr lang="en-US" sz="3500" b="1" i="0" u="none" strike="noStrike" cap="none" dirty="0">
                <a:solidFill>
                  <a:srgbClr val="235E98"/>
                </a:solidFill>
                <a:latin typeface="Arial"/>
                <a:ea typeface="Arial"/>
                <a:cs typeface="Arial"/>
                <a:sym typeface="Arial"/>
              </a:rPr>
              <a:t>Mentor:</a:t>
            </a:r>
            <a:r>
              <a:rPr lang="en-US" sz="3500" b="1" i="1" u="none" strike="noStrike" cap="none" dirty="0">
                <a:solidFill>
                  <a:srgbClr val="235E98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>
                <a:solidFill>
                  <a:srgbClr val="55AE4A"/>
                </a:solidFill>
              </a:rPr>
              <a:t>Francisco Ortega, </a:t>
            </a:r>
            <a:r>
              <a:rPr lang="en-US" sz="3500" b="0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Margo Berman,</a:t>
            </a:r>
            <a:r>
              <a:rPr lang="en-US" sz="3500" b="0" i="1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>
                <a:solidFill>
                  <a:srgbClr val="55AE4A"/>
                </a:solidFill>
              </a:rPr>
              <a:t>Florida International University</a:t>
            </a:r>
            <a:endParaRPr lang="en-US" sz="3500" b="0" i="0" u="none" strike="noStrike" cap="none" dirty="0">
              <a:solidFill>
                <a:srgbClr val="55AE4A"/>
              </a:solidFill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i="0" u="none" strike="noStrike" cap="none" dirty="0">
                <a:solidFill>
                  <a:srgbClr val="235E98"/>
                </a:solidFill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3500" b="1" i="1" u="none" strike="noStrike" cap="none" dirty="0">
                <a:solidFill>
                  <a:srgbClr val="235E98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0" i="0" u="none" strike="noStrike" cap="none" dirty="0" err="1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Masoud</a:t>
            </a:r>
            <a:r>
              <a:rPr lang="en-US" sz="3500" b="0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0" i="0" u="none" strike="noStrike" cap="none" dirty="0" err="1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Sadjadi</a:t>
            </a:r>
            <a:r>
              <a:rPr lang="en-US" sz="3500" b="0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, Florida International University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990612" y="41615475"/>
            <a:ext cx="5352388" cy="1356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55AE4A"/>
                </a:solidFill>
                <a:latin typeface="Arial"/>
                <a:ea typeface="Arial"/>
                <a:cs typeface="Arial"/>
                <a:sym typeface="Arial"/>
              </a:rPr>
              <a:t>Acknowledgement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15925800" y="446087"/>
            <a:ext cx="4724400" cy="1077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25000"/>
              <a:buFont typeface="Arial"/>
              <a:buNone/>
            </a:pPr>
            <a:r>
              <a:rPr lang="en-US" sz="3200" b="1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School of Computing &amp; Information Sciences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6343000" y="41615475"/>
            <a:ext cx="25737000" cy="1356600"/>
          </a:xfrm>
          <a:prstGeom prst="rect">
            <a:avLst/>
          </a:prstGeom>
          <a:noFill/>
          <a:ln w="63500" cap="flat" cmpd="sng">
            <a:solidFill>
              <a:srgbClr val="0033CC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ct val="25000"/>
            </a:pPr>
            <a:r>
              <a:rPr lang="en-US" sz="3000" dirty="0">
                <a:solidFill>
                  <a:srgbClr val="235E98"/>
                </a:solidFill>
              </a:rPr>
              <a:t>The material presented in this poster is based upon the work supported by Dr. Steve Rios and Prof. Margo Berman. I am thankful to the help that I received from my group members: Ramses </a:t>
            </a:r>
            <a:r>
              <a:rPr lang="en-US" sz="3000" dirty="0" err="1">
                <a:solidFill>
                  <a:srgbClr val="235E98"/>
                </a:solidFill>
              </a:rPr>
              <a:t>Melo</a:t>
            </a:r>
            <a:r>
              <a:rPr lang="en-US" sz="3000" dirty="0">
                <a:solidFill>
                  <a:srgbClr val="235E98"/>
                </a:solidFill>
              </a:rPr>
              <a:t>, Jose Ayala, Derek Hernandez, Enrique Hidalgo, Mariel Juarez, Nathalie </a:t>
            </a:r>
            <a:r>
              <a:rPr lang="en-US" sz="3000" dirty="0" err="1">
                <a:solidFill>
                  <a:srgbClr val="235E98"/>
                </a:solidFill>
              </a:rPr>
              <a:t>Llaneza</a:t>
            </a:r>
            <a:endParaRPr lang="en-US" sz="3000" dirty="0">
              <a:solidFill>
                <a:srgbClr val="235E98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82" y="200308"/>
            <a:ext cx="8115362" cy="42170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6832" y="1141920"/>
            <a:ext cx="8579356" cy="3470739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1469463" y="5791467"/>
            <a:ext cx="9784025" cy="6601634"/>
          </a:xfrm>
          <a:prstGeom prst="roundRect">
            <a:avLst/>
          </a:prstGeom>
          <a:solidFill>
            <a:srgbClr val="235E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35E98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11744160" y="5889713"/>
            <a:ext cx="9784025" cy="6601634"/>
          </a:xfrm>
          <a:prstGeom prst="roundRect">
            <a:avLst/>
          </a:prstGeom>
          <a:solidFill>
            <a:srgbClr val="55A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35E98"/>
              </a:solidFill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21866498" y="5978308"/>
            <a:ext cx="9784025" cy="6601634"/>
          </a:xfrm>
          <a:prstGeom prst="roundRect">
            <a:avLst/>
          </a:prstGeom>
          <a:solidFill>
            <a:srgbClr val="235E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35E9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20207" y="13649641"/>
            <a:ext cx="26574750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rgbClr val="336699"/>
                </a:solidFill>
              </a:rPr>
              <a:t>Screenshots</a:t>
            </a:r>
          </a:p>
          <a:p>
            <a:pPr lvl="0" algn="ctr">
              <a:buClr>
                <a:srgbClr val="336699"/>
              </a:buClr>
              <a:buSzPct val="25000"/>
            </a:pPr>
            <a:endParaRPr lang="en-US" sz="4100" dirty="0">
              <a:solidFill>
                <a:srgbClr val="336699"/>
              </a:solidFill>
            </a:endParaRPr>
          </a:p>
          <a:p>
            <a:endParaRPr lang="en-US" sz="4100" dirty="0"/>
          </a:p>
        </p:txBody>
      </p:sp>
      <p:sp>
        <p:nvSpPr>
          <p:cNvPr id="8" name="Teardrop 7"/>
          <p:cNvSpPr/>
          <p:nvPr/>
        </p:nvSpPr>
        <p:spPr>
          <a:xfrm rot="16200000">
            <a:off x="1666064" y="22278422"/>
            <a:ext cx="9758340" cy="10187415"/>
          </a:xfrm>
          <a:prstGeom prst="teardrop">
            <a:avLst/>
          </a:prstGeom>
          <a:solidFill>
            <a:srgbClr val="235E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11989372" y="24202475"/>
            <a:ext cx="9784025" cy="6601634"/>
          </a:xfrm>
          <a:prstGeom prst="roundRect">
            <a:avLst/>
          </a:prstGeom>
          <a:solidFill>
            <a:srgbClr val="55A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35E98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2630713" y="24349302"/>
            <a:ext cx="8801844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System Design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22722163" y="24071312"/>
            <a:ext cx="9784025" cy="6601634"/>
          </a:xfrm>
          <a:prstGeom prst="roundRect">
            <a:avLst/>
          </a:prstGeom>
          <a:solidFill>
            <a:srgbClr val="235E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35E98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1469463" y="32817638"/>
            <a:ext cx="9784025" cy="6901612"/>
          </a:xfrm>
          <a:prstGeom prst="roundRect">
            <a:avLst/>
          </a:prstGeom>
          <a:solidFill>
            <a:srgbClr val="55A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35E98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002734" y="33319310"/>
            <a:ext cx="8801845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4100" b="1" dirty="0">
                <a:solidFill>
                  <a:schemeClr val="bg1"/>
                </a:solidFill>
              </a:rPr>
              <a:t>Verification</a:t>
            </a:r>
          </a:p>
          <a:p>
            <a:pPr marL="571500" lvl="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Tested all user stories to ensure they worked properly.</a:t>
            </a:r>
          </a:p>
          <a:p>
            <a:pPr marL="571500" lvl="0" indent="-571500">
              <a:buFont typeface="Wingdings" panose="05000000000000000000" pitchFamily="2" charset="2"/>
              <a:buChar char="v"/>
            </a:pPr>
            <a:endParaRPr lang="en-US" sz="4100" dirty="0">
              <a:solidFill>
                <a:schemeClr val="bg1"/>
              </a:solidFill>
            </a:endParaRPr>
          </a:p>
          <a:p>
            <a:pPr marL="571500" lvl="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 Tested various components to ensure they are functional. </a:t>
            </a:r>
          </a:p>
          <a:p>
            <a:pPr marL="571500" lvl="0" indent="-571500">
              <a:buFont typeface="Wingdings" panose="05000000000000000000" pitchFamily="2" charset="2"/>
              <a:buChar char="v"/>
            </a:pPr>
            <a:endParaRPr lang="en-US" sz="4100" dirty="0">
              <a:solidFill>
                <a:schemeClr val="bg1"/>
              </a:solidFill>
            </a:endParaRPr>
          </a:p>
          <a:p>
            <a:pPr lvl="0"/>
            <a:endParaRPr lang="en-US" sz="4100" dirty="0">
              <a:solidFill>
                <a:schemeClr val="bg1"/>
              </a:solidFill>
            </a:endParaRPr>
          </a:p>
        </p:txBody>
      </p:sp>
      <p:sp>
        <p:nvSpPr>
          <p:cNvPr id="44" name="Rounded Rectangle 43"/>
          <p:cNvSpPr/>
          <p:nvPr/>
        </p:nvSpPr>
        <p:spPr>
          <a:xfrm>
            <a:off x="11634593" y="33253201"/>
            <a:ext cx="10035667" cy="6601634"/>
          </a:xfrm>
          <a:prstGeom prst="roundRect">
            <a:avLst/>
          </a:prstGeom>
          <a:solidFill>
            <a:srgbClr val="235E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35E98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5002794" y="33634780"/>
            <a:ext cx="4057681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Object Design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2097259" y="32804931"/>
            <a:ext cx="9970184" cy="5032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Summary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4000" dirty="0">
                <a:solidFill>
                  <a:schemeClr val="bg1"/>
                </a:solidFill>
              </a:rPr>
              <a:t> First platform designed to support a network of professionals that works with foster youth in college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endParaRPr lang="en-US" sz="40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4000" dirty="0">
                <a:solidFill>
                  <a:schemeClr val="bg1"/>
                </a:solidFill>
              </a:rPr>
              <a:t>Future development will focus on  providing information directly to student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(Website + mobile App)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02734" y="6171357"/>
            <a:ext cx="8801844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Problem</a:t>
            </a:r>
          </a:p>
          <a:p>
            <a:pPr marL="571500" lvl="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Lack of a platform to communicate amongst members of a network that support foster youth</a:t>
            </a:r>
          </a:p>
          <a:p>
            <a:pPr lvl="0"/>
            <a:endParaRPr lang="en-US" sz="4100" dirty="0">
              <a:solidFill>
                <a:schemeClr val="bg1"/>
              </a:solidFill>
            </a:endParaRPr>
          </a:p>
          <a:p>
            <a:pPr marL="571500" lvl="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 Lack of user friendly website for members to  access vital information and resources</a:t>
            </a:r>
          </a:p>
          <a:p>
            <a:endParaRPr lang="en-US" sz="41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7032" y="475251"/>
            <a:ext cx="2898768" cy="123101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12283035" y="6242062"/>
            <a:ext cx="8801844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Solution</a:t>
            </a:r>
          </a:p>
          <a:p>
            <a:pPr marL="571500" lvl="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Develop a website to encourage collaboration and increase number of members of the network</a:t>
            </a:r>
          </a:p>
          <a:p>
            <a:pPr lvl="0"/>
            <a:endParaRPr lang="en-US" sz="4100" dirty="0">
              <a:solidFill>
                <a:schemeClr val="bg1"/>
              </a:solidFill>
            </a:endParaRPr>
          </a:p>
          <a:p>
            <a:pPr marL="571500" lvl="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Incorporate pages such as meeting agenda, membership directory  and professional development opportunities </a:t>
            </a:r>
            <a:endParaRPr lang="en-US" sz="4100" dirty="0"/>
          </a:p>
        </p:txBody>
      </p:sp>
      <p:sp>
        <p:nvSpPr>
          <p:cNvPr id="40" name="TextBox 39"/>
          <p:cNvSpPr txBox="1"/>
          <p:nvPr/>
        </p:nvSpPr>
        <p:spPr>
          <a:xfrm>
            <a:off x="22357588" y="6558145"/>
            <a:ext cx="8801844" cy="6401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Current System</a:t>
            </a:r>
          </a:p>
          <a:p>
            <a:pPr marL="571500" lvl="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Network members access Information through 3</a:t>
            </a:r>
            <a:r>
              <a:rPr lang="en-US" sz="4100" baseline="30000" dirty="0">
                <a:solidFill>
                  <a:schemeClr val="bg1"/>
                </a:solidFill>
              </a:rPr>
              <a:t>rd</a:t>
            </a:r>
            <a:r>
              <a:rPr lang="en-US" sz="4100" dirty="0">
                <a:solidFill>
                  <a:schemeClr val="bg1"/>
                </a:solidFill>
              </a:rPr>
              <a:t> party website –Department of Children and Families (DCF)</a:t>
            </a:r>
          </a:p>
          <a:p>
            <a:pPr lvl="0"/>
            <a:endParaRPr lang="en-US" sz="4100" dirty="0">
              <a:solidFill>
                <a:schemeClr val="bg1"/>
              </a:solidFill>
            </a:endParaRPr>
          </a:p>
          <a:p>
            <a:pPr marL="571500" lvl="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User must search for section in list form, information is not direct or easily accessible  </a:t>
            </a:r>
          </a:p>
          <a:p>
            <a:pPr marL="571500" lvl="0" indent="-571500">
              <a:buFont typeface="Wingdings" panose="05000000000000000000" pitchFamily="2" charset="2"/>
              <a:buChar char="v"/>
            </a:pPr>
            <a:endParaRPr lang="en-US" sz="4100" dirty="0"/>
          </a:p>
        </p:txBody>
      </p:sp>
      <p:sp>
        <p:nvSpPr>
          <p:cNvPr id="41" name="TextBox 40"/>
          <p:cNvSpPr txBox="1"/>
          <p:nvPr/>
        </p:nvSpPr>
        <p:spPr>
          <a:xfrm>
            <a:off x="1773600" y="22864600"/>
            <a:ext cx="9479887" cy="10187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Requirements</a:t>
            </a:r>
          </a:p>
          <a:p>
            <a:pPr marL="571500" lvl="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Website  accessible with any </a:t>
            </a:r>
          </a:p>
          <a:p>
            <a:pPr lvl="0"/>
            <a:r>
              <a:rPr lang="en-US" sz="4100" dirty="0">
                <a:solidFill>
                  <a:schemeClr val="bg1"/>
                </a:solidFill>
              </a:rPr>
              <a:t>	devices and browsers</a:t>
            </a:r>
          </a:p>
          <a:p>
            <a:pPr marL="571500" lvl="0" indent="-571500">
              <a:buFont typeface="Wingdings" panose="05000000000000000000" pitchFamily="2" charset="2"/>
              <a:buChar char="v"/>
            </a:pPr>
            <a:endParaRPr lang="en-US" sz="41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Contains components and features for communication, training and information learning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endParaRPr lang="en-US" sz="4100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Allow Network members and individuals interested in supporting the ability to serve and support in various ways.</a:t>
            </a:r>
          </a:p>
          <a:p>
            <a:pPr lvl="0"/>
            <a:endParaRPr lang="en-US" sz="4100" dirty="0">
              <a:solidFill>
                <a:schemeClr val="bg1"/>
              </a:solidFill>
            </a:endParaRPr>
          </a:p>
          <a:p>
            <a:pPr marL="571500" lvl="0" indent="-571500">
              <a:buFont typeface="Wingdings" panose="05000000000000000000" pitchFamily="2" charset="2"/>
              <a:buChar char="v"/>
            </a:pPr>
            <a:endParaRPr lang="en-US" sz="4100" dirty="0">
              <a:solidFill>
                <a:schemeClr val="bg1"/>
              </a:solidFill>
            </a:endParaRPr>
          </a:p>
          <a:p>
            <a:pPr marL="571500" lvl="0" indent="-571500">
              <a:buFont typeface="Wingdings" panose="05000000000000000000" pitchFamily="2" charset="2"/>
              <a:buChar char="v"/>
            </a:pPr>
            <a:endParaRPr lang="en-US" sz="4100" dirty="0">
              <a:solidFill>
                <a:schemeClr val="bg1"/>
              </a:solidFill>
            </a:endParaRPr>
          </a:p>
          <a:p>
            <a:pPr marL="571500" lvl="0" indent="-571500">
              <a:buFont typeface="Wingdings" panose="05000000000000000000" pitchFamily="2" charset="2"/>
              <a:buChar char="v"/>
            </a:pPr>
            <a:endParaRPr lang="en-US" sz="4100" dirty="0">
              <a:solidFill>
                <a:schemeClr val="bg1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10"/>
          <a:stretch/>
        </p:blipFill>
        <p:spPr>
          <a:xfrm>
            <a:off x="20990286" y="16885924"/>
            <a:ext cx="10118986" cy="43138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8" name="TextBox 47"/>
          <p:cNvSpPr txBox="1"/>
          <p:nvPr/>
        </p:nvSpPr>
        <p:spPr>
          <a:xfrm>
            <a:off x="23213253" y="25071343"/>
            <a:ext cx="8801844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36699"/>
              </a:buClr>
              <a:buSzPct val="25000"/>
            </a:pPr>
            <a:r>
              <a:rPr lang="en-US" sz="4100" b="1" dirty="0">
                <a:solidFill>
                  <a:schemeClr val="bg1"/>
                </a:solidFill>
              </a:rPr>
              <a:t>Implementation</a:t>
            </a:r>
          </a:p>
          <a:p>
            <a:pPr marL="571500" lvl="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Frameworks and Technologies:</a:t>
            </a:r>
          </a:p>
          <a:p>
            <a:pPr lvl="0"/>
            <a:r>
              <a:rPr lang="en-US" sz="4100" dirty="0">
                <a:solidFill>
                  <a:schemeClr val="bg1"/>
                </a:solidFill>
              </a:rPr>
              <a:t>Angular, </a:t>
            </a:r>
            <a:r>
              <a:rPr lang="en-US" sz="4100" dirty="0" err="1">
                <a:solidFill>
                  <a:schemeClr val="bg1"/>
                </a:solidFill>
              </a:rPr>
              <a:t>NodeJS</a:t>
            </a:r>
            <a:r>
              <a:rPr lang="en-US" sz="4100" dirty="0">
                <a:solidFill>
                  <a:schemeClr val="bg1"/>
                </a:solidFill>
              </a:rPr>
              <a:t>, Bootstrap, </a:t>
            </a:r>
            <a:r>
              <a:rPr lang="en-US" sz="4100" dirty="0" err="1">
                <a:solidFill>
                  <a:schemeClr val="bg1"/>
                </a:solidFill>
              </a:rPr>
              <a:t>Jquery</a:t>
            </a:r>
            <a:endParaRPr lang="en-US" sz="4100" dirty="0">
              <a:solidFill>
                <a:schemeClr val="bg1"/>
              </a:solidFill>
            </a:endParaRPr>
          </a:p>
          <a:p>
            <a:pPr marL="571500" lvl="0" indent="-571500">
              <a:buFont typeface="Wingdings" panose="05000000000000000000" pitchFamily="2" charset="2"/>
              <a:buChar char="v"/>
            </a:pPr>
            <a:endParaRPr lang="en-US" sz="4100" dirty="0">
              <a:solidFill>
                <a:schemeClr val="bg1"/>
              </a:solidFill>
            </a:endParaRPr>
          </a:p>
          <a:p>
            <a:pPr marL="571500" lvl="0" indent="-571500">
              <a:buFont typeface="Wingdings" panose="05000000000000000000" pitchFamily="2" charset="2"/>
              <a:buChar char="v"/>
            </a:pPr>
            <a:r>
              <a:rPr lang="en-US" sz="4100" dirty="0">
                <a:solidFill>
                  <a:schemeClr val="bg1"/>
                </a:solidFill>
              </a:rPr>
              <a:t>Programming  Languages:</a:t>
            </a:r>
          </a:p>
          <a:p>
            <a:pPr lvl="0"/>
            <a:r>
              <a:rPr lang="en-US" sz="4100" dirty="0">
                <a:solidFill>
                  <a:schemeClr val="bg1"/>
                </a:solidFill>
              </a:rPr>
              <a:t>HTML, CSS, JavaScript, Typescript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5" r="17214" b="34143"/>
          <a:stretch/>
        </p:blipFill>
        <p:spPr>
          <a:xfrm>
            <a:off x="14318760" y="15095875"/>
            <a:ext cx="6608463" cy="33278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1974936D-0D1B-4CA6-969F-9E815453399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969" t="8596" r="4340" b="9563"/>
          <a:stretch/>
        </p:blipFill>
        <p:spPr>
          <a:xfrm>
            <a:off x="11775075" y="34620277"/>
            <a:ext cx="9797636" cy="3956588"/>
          </a:xfrm>
          <a:prstGeom prst="rect">
            <a:avLst/>
          </a:prstGeom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610" y="13744234"/>
            <a:ext cx="12231071" cy="79212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DBF36A-14E8-4C0E-86B3-E534A0B3EE8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765632" y="25307634"/>
            <a:ext cx="4681263" cy="5149389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ster-Template" id="{16C15FCD-7DA2-6847-8116-C3CDC6221E8F}" vid="{8B8897E0-37A7-AB48-A641-A5D99144845C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Poster-Template</Template>
  <TotalTime>2704</TotalTime>
  <Words>287</Words>
  <Application>Microsoft Office PowerPoint</Application>
  <PresentationFormat>Custom</PresentationFormat>
  <Paragraphs>49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Times New Roman</vt:lpstr>
      <vt:lpstr>Wingdings</vt:lpstr>
      <vt:lpstr>Diseño predeterminado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Claudia Gourdet</dc:creator>
  <cp:lastModifiedBy>Ranses Melo</cp:lastModifiedBy>
  <cp:revision>37</cp:revision>
  <dcterms:created xsi:type="dcterms:W3CDTF">2017-07-13T13:45:29Z</dcterms:created>
  <dcterms:modified xsi:type="dcterms:W3CDTF">2017-07-28T18:00:33Z</dcterms:modified>
</cp:coreProperties>
</file>

<file path=docProps/thumbnail.jpeg>
</file>